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9144000" cy="51435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3" d="100"/>
          <a:sy n="143" d="100"/>
        </p:scale>
        <p:origin x="684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001125" y="3634739"/>
            <a:ext cx="142875" cy="1508760"/>
          </a:xfrm>
          <a:custGeom>
            <a:avLst/>
            <a:gdLst/>
            <a:ahLst/>
            <a:cxnLst/>
            <a:rect l="l" t="t" r="r" b="b"/>
            <a:pathLst>
              <a:path w="142875" h="1508760">
                <a:moveTo>
                  <a:pt x="142875" y="0"/>
                </a:moveTo>
                <a:lnTo>
                  <a:pt x="0" y="0"/>
                </a:lnTo>
                <a:lnTo>
                  <a:pt x="0" y="1508759"/>
                </a:lnTo>
                <a:lnTo>
                  <a:pt x="142875" y="1508759"/>
                </a:lnTo>
                <a:lnTo>
                  <a:pt x="142875" y="0"/>
                </a:lnTo>
                <a:close/>
              </a:path>
            </a:pathLst>
          </a:custGeom>
          <a:solidFill>
            <a:srgbClr val="D2523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9001125" y="0"/>
            <a:ext cx="142875" cy="3634740"/>
          </a:xfrm>
          <a:custGeom>
            <a:avLst/>
            <a:gdLst/>
            <a:ahLst/>
            <a:cxnLst/>
            <a:rect l="l" t="t" r="r" b="b"/>
            <a:pathLst>
              <a:path w="142875" h="3634740">
                <a:moveTo>
                  <a:pt x="142875" y="0"/>
                </a:moveTo>
                <a:lnTo>
                  <a:pt x="0" y="0"/>
                </a:lnTo>
                <a:lnTo>
                  <a:pt x="0" y="3634740"/>
                </a:lnTo>
                <a:lnTo>
                  <a:pt x="142875" y="3634740"/>
                </a:lnTo>
                <a:lnTo>
                  <a:pt x="142875" y="0"/>
                </a:lnTo>
                <a:close/>
              </a:path>
            </a:pathLst>
          </a:custGeom>
          <a:solidFill>
            <a:srgbClr val="2929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35940" y="1739328"/>
            <a:ext cx="5002530" cy="18465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D2523B"/>
                </a:solidFill>
                <a:latin typeface="Noto Sans CJK HK"/>
                <a:cs typeface="Noto Sans CJK H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292934"/>
                </a:solidFill>
                <a:latin typeface="Noto Sans CJK HK"/>
                <a:cs typeface="Noto Sans CJK HK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D2523B"/>
                </a:solidFill>
                <a:latin typeface="Noto Sans CJK HK"/>
                <a:cs typeface="Noto Sans CJK H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292934"/>
                </a:solidFill>
                <a:latin typeface="Noto Sans CJK HK"/>
                <a:cs typeface="Noto Sans CJK HK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D2523B"/>
                </a:solidFill>
                <a:latin typeface="Noto Sans CJK HK"/>
                <a:cs typeface="Noto Sans CJK H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7/12/2024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D2523B"/>
                </a:solidFill>
                <a:latin typeface="Noto Sans CJK HK"/>
                <a:cs typeface="Noto Sans CJK H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7/12/2024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7/12/2024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001125" y="0"/>
            <a:ext cx="142875" cy="1028700"/>
          </a:xfrm>
          <a:custGeom>
            <a:avLst/>
            <a:gdLst/>
            <a:ahLst/>
            <a:cxnLst/>
            <a:rect l="l" t="t" r="r" b="b"/>
            <a:pathLst>
              <a:path w="142875" h="1028700">
                <a:moveTo>
                  <a:pt x="142875" y="0"/>
                </a:moveTo>
                <a:lnTo>
                  <a:pt x="0" y="0"/>
                </a:lnTo>
                <a:lnTo>
                  <a:pt x="0" y="1028700"/>
                </a:lnTo>
                <a:lnTo>
                  <a:pt x="142875" y="1028700"/>
                </a:lnTo>
                <a:lnTo>
                  <a:pt x="142875" y="0"/>
                </a:lnTo>
                <a:close/>
              </a:path>
            </a:pathLst>
          </a:custGeom>
          <a:solidFill>
            <a:srgbClr val="D2523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9001125" y="1028700"/>
            <a:ext cx="142875" cy="4114800"/>
          </a:xfrm>
          <a:custGeom>
            <a:avLst/>
            <a:gdLst/>
            <a:ahLst/>
            <a:cxnLst/>
            <a:rect l="l" t="t" r="r" b="b"/>
            <a:pathLst>
              <a:path w="142875" h="4114800">
                <a:moveTo>
                  <a:pt x="142875" y="0"/>
                </a:moveTo>
                <a:lnTo>
                  <a:pt x="0" y="0"/>
                </a:lnTo>
                <a:lnTo>
                  <a:pt x="0" y="4114800"/>
                </a:lnTo>
                <a:lnTo>
                  <a:pt x="142875" y="4114800"/>
                </a:lnTo>
                <a:lnTo>
                  <a:pt x="142875" y="0"/>
                </a:lnTo>
                <a:close/>
              </a:path>
            </a:pathLst>
          </a:custGeom>
          <a:solidFill>
            <a:srgbClr val="2929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5940" y="138810"/>
            <a:ext cx="1879600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D2523B"/>
                </a:solidFill>
                <a:latin typeface="Noto Sans CJK HK"/>
                <a:cs typeface="Noto Sans CJK H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90473" y="1393952"/>
            <a:ext cx="3814445" cy="29089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292934"/>
                </a:solidFill>
                <a:latin typeface="Noto Sans CJK HK"/>
                <a:cs typeface="Noto Sans CJK HK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847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55"/>
              </a:spcBef>
            </a:pPr>
            <a:r>
              <a:rPr sz="6600" spc="-85" dirty="0">
                <a:solidFill>
                  <a:srgbClr val="292934"/>
                </a:solidFill>
              </a:rPr>
              <a:t>香港商喜事來</a:t>
            </a:r>
            <a:endParaRPr sz="6600"/>
          </a:p>
          <a:p>
            <a:pPr marL="167005">
              <a:lnSpc>
                <a:spcPct val="100000"/>
              </a:lnSpc>
              <a:spcBef>
                <a:spcPts val="745"/>
              </a:spcBef>
            </a:pPr>
            <a:r>
              <a:rPr spc="120" dirty="0"/>
              <a:t>藻芯安</a:t>
            </a:r>
            <a:r>
              <a:rPr spc="85" dirty="0">
                <a:latin typeface="Carlito"/>
                <a:cs typeface="Carlito"/>
              </a:rPr>
              <a:t>OMEGA3</a:t>
            </a:r>
            <a:r>
              <a:rPr spc="95" dirty="0"/>
              <a:t>膠囊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2437" y="2264740"/>
            <a:ext cx="303530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spc="-25" dirty="0">
                <a:latin typeface="Arial Black"/>
                <a:cs typeface="Arial Black"/>
              </a:rPr>
              <a:t>THANK</a:t>
            </a:r>
            <a:r>
              <a:rPr b="0" spc="-260" dirty="0">
                <a:latin typeface="Arial Black"/>
                <a:cs typeface="Arial Black"/>
              </a:rPr>
              <a:t> </a:t>
            </a:r>
            <a:r>
              <a:rPr b="0" spc="-95" dirty="0">
                <a:latin typeface="Arial Black"/>
                <a:cs typeface="Arial Black"/>
              </a:rPr>
              <a:t>YOU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71450"/>
            <a:ext cx="2005964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5" dirty="0">
                <a:latin typeface="Carlito"/>
                <a:cs typeface="Carlito"/>
              </a:rPr>
              <a:t>CONTENT</a:t>
            </a:r>
            <a:endParaRPr sz="4000">
              <a:latin typeface="Carlito"/>
              <a:cs typeface="Carlito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95"/>
              </a:spcBef>
              <a:buFont typeface="Wingdings"/>
              <a:buChar char=""/>
              <a:tabLst>
                <a:tab pos="354965" algn="l"/>
              </a:tabLst>
            </a:pPr>
            <a:r>
              <a:rPr spc="-45" dirty="0"/>
              <a:t>藻油</a:t>
            </a:r>
          </a:p>
          <a:p>
            <a:pPr>
              <a:lnSpc>
                <a:spcPct val="100000"/>
              </a:lnSpc>
              <a:spcBef>
                <a:spcPts val="1040"/>
              </a:spcBef>
              <a:buClr>
                <a:srgbClr val="292934"/>
              </a:buClr>
              <a:buFont typeface="Wingdings"/>
              <a:buChar char=""/>
            </a:pPr>
            <a:endParaRPr spc="-45" dirty="0"/>
          </a:p>
          <a:p>
            <a:pPr marL="354965" indent="-342265">
              <a:lnSpc>
                <a:spcPct val="100000"/>
              </a:lnSpc>
              <a:spcBef>
                <a:spcPts val="5"/>
              </a:spcBef>
              <a:buFont typeface="Wingdings"/>
              <a:buChar char=""/>
              <a:tabLst>
                <a:tab pos="354965" algn="l"/>
              </a:tabLst>
            </a:pPr>
            <a:r>
              <a:rPr spc="-50" dirty="0"/>
              <a:t>紅藻萃取物(含蝦紅素)</a:t>
            </a:r>
          </a:p>
          <a:p>
            <a:pPr>
              <a:lnSpc>
                <a:spcPct val="100000"/>
              </a:lnSpc>
              <a:spcBef>
                <a:spcPts val="1040"/>
              </a:spcBef>
              <a:buClr>
                <a:srgbClr val="292934"/>
              </a:buClr>
              <a:buFont typeface="Wingdings"/>
              <a:buChar char=""/>
            </a:pPr>
            <a:endParaRPr spc="-50" dirty="0"/>
          </a:p>
          <a:p>
            <a:pPr marL="354965" indent="-342265">
              <a:lnSpc>
                <a:spcPct val="100000"/>
              </a:lnSpc>
              <a:buFont typeface="Wingdings"/>
              <a:buChar char=""/>
              <a:tabLst>
                <a:tab pos="354965" algn="l"/>
              </a:tabLst>
            </a:pPr>
            <a:r>
              <a:rPr spc="-35" dirty="0"/>
              <a:t>維生素</a:t>
            </a:r>
            <a:r>
              <a:rPr spc="50" dirty="0"/>
              <a:t>D3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138810"/>
            <a:ext cx="93281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5" dirty="0"/>
              <a:t>藻油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1121" y="754132"/>
            <a:ext cx="8082915" cy="11233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9085" marR="5080" indent="-287020">
              <a:lnSpc>
                <a:spcPct val="150100"/>
              </a:lnSpc>
              <a:spcBef>
                <a:spcPts val="95"/>
              </a:spcBef>
              <a:buFont typeface="Wingdings"/>
              <a:buChar char=""/>
              <a:tabLst>
                <a:tab pos="299085" algn="l"/>
              </a:tabLst>
            </a:pPr>
            <a:r>
              <a:rPr sz="1600" b="1" spc="-20" dirty="0">
                <a:solidFill>
                  <a:srgbClr val="292934"/>
                </a:solidFill>
                <a:latin typeface="Carlito"/>
                <a:cs typeface="Carlito"/>
              </a:rPr>
              <a:t>Omega-3</a:t>
            </a:r>
            <a:r>
              <a:rPr sz="1600" b="1" spc="-25" dirty="0">
                <a:solidFill>
                  <a:srgbClr val="292934"/>
                </a:solidFill>
                <a:latin typeface="Noto Sans CJK HK"/>
                <a:cs typeface="Noto Sans CJK HK"/>
              </a:rPr>
              <a:t>包含</a:t>
            </a:r>
            <a:r>
              <a:rPr sz="1600" b="1" spc="-50" dirty="0">
                <a:solidFill>
                  <a:srgbClr val="292934"/>
                </a:solidFill>
                <a:latin typeface="Carlito"/>
                <a:cs typeface="Carlito"/>
              </a:rPr>
              <a:t>EPA</a:t>
            </a:r>
            <a:r>
              <a:rPr sz="1600" b="1" spc="-25" dirty="0">
                <a:solidFill>
                  <a:srgbClr val="292934"/>
                </a:solidFill>
                <a:latin typeface="Noto Sans CJK HK"/>
                <a:cs typeface="Noto Sans CJK HK"/>
              </a:rPr>
              <a:t>、</a:t>
            </a:r>
            <a:r>
              <a:rPr sz="1600" b="1" spc="-10" dirty="0">
                <a:solidFill>
                  <a:srgbClr val="292934"/>
                </a:solidFill>
                <a:latin typeface="Carlito"/>
                <a:cs typeface="Carlito"/>
              </a:rPr>
              <a:t>DHA</a:t>
            </a:r>
            <a:r>
              <a:rPr sz="1600" b="1" spc="-30" dirty="0">
                <a:solidFill>
                  <a:srgbClr val="292934"/>
                </a:solidFill>
                <a:latin typeface="Noto Sans CJK HK"/>
                <a:cs typeface="Noto Sans CJK HK"/>
              </a:rPr>
              <a:t>，這些脂肪酸為「必需脂肪酸」，因為人體無法自行合成，必</a:t>
            </a:r>
            <a:r>
              <a:rPr sz="1600" b="1" spc="500" dirty="0">
                <a:solidFill>
                  <a:srgbClr val="292934"/>
                </a:solidFill>
                <a:latin typeface="Noto Sans CJK HK"/>
                <a:cs typeface="Noto Sans CJK HK"/>
              </a:rPr>
              <a:t>  </a:t>
            </a:r>
            <a:r>
              <a:rPr sz="1600" b="1" spc="-35" dirty="0">
                <a:solidFill>
                  <a:srgbClr val="292934"/>
                </a:solidFill>
                <a:latin typeface="Noto Sans CJK HK"/>
                <a:cs typeface="Noto Sans CJK HK"/>
              </a:rPr>
              <a:t>須從食物中攝取。其保健功效可謂從頭到腳，包括智力發展、視力保健、心血管保養、</a:t>
            </a:r>
            <a:r>
              <a:rPr sz="1600" b="1" spc="-25" dirty="0">
                <a:solidFill>
                  <a:srgbClr val="292934"/>
                </a:solidFill>
                <a:latin typeface="Noto Sans CJK HK"/>
                <a:cs typeface="Noto Sans CJK HK"/>
              </a:rPr>
              <a:t>甚至到免疫系統、關節炎的緩解等</a:t>
            </a:r>
            <a:r>
              <a:rPr sz="1600" b="1" spc="-15" dirty="0">
                <a:solidFill>
                  <a:srgbClr val="292934"/>
                </a:solidFill>
                <a:latin typeface="Carlito"/>
                <a:cs typeface="Carlito"/>
              </a:rPr>
              <a:t>(</a:t>
            </a:r>
            <a:r>
              <a:rPr sz="1600" b="1" spc="-20" dirty="0">
                <a:solidFill>
                  <a:srgbClr val="292934"/>
                </a:solidFill>
                <a:latin typeface="Noto Sans CJK HK"/>
                <a:cs typeface="Noto Sans CJK HK"/>
              </a:rPr>
              <a:t>圖一</a:t>
            </a:r>
            <a:r>
              <a:rPr sz="1600" b="1" spc="-10" dirty="0">
                <a:solidFill>
                  <a:srgbClr val="292934"/>
                </a:solidFill>
                <a:latin typeface="Carlito"/>
                <a:cs typeface="Carlito"/>
              </a:rPr>
              <a:t>)</a:t>
            </a:r>
            <a:r>
              <a:rPr sz="1600" b="1" spc="-25" dirty="0">
                <a:solidFill>
                  <a:srgbClr val="292934"/>
                </a:solidFill>
                <a:latin typeface="Noto Sans CJK HK"/>
                <a:cs typeface="Noto Sans CJK HK"/>
              </a:rPr>
              <a:t>，但研究資料顯示全球攝取量普遍不足</a:t>
            </a:r>
            <a:r>
              <a:rPr sz="1600" b="1" spc="-15" dirty="0">
                <a:solidFill>
                  <a:srgbClr val="292934"/>
                </a:solidFill>
                <a:latin typeface="Carlito"/>
                <a:cs typeface="Carlito"/>
              </a:rPr>
              <a:t>(</a:t>
            </a:r>
            <a:r>
              <a:rPr sz="1600" b="1" spc="-20" dirty="0">
                <a:solidFill>
                  <a:srgbClr val="292934"/>
                </a:solidFill>
                <a:latin typeface="Noto Sans CJK HK"/>
                <a:cs typeface="Noto Sans CJK HK"/>
              </a:rPr>
              <a:t>圖二</a:t>
            </a:r>
            <a:r>
              <a:rPr sz="1600" b="1" spc="-15" dirty="0">
                <a:solidFill>
                  <a:srgbClr val="292934"/>
                </a:solidFill>
                <a:latin typeface="Carlito"/>
                <a:cs typeface="Carlito"/>
              </a:rPr>
              <a:t>)</a:t>
            </a:r>
            <a:r>
              <a:rPr sz="1600" b="1" spc="-50" dirty="0">
                <a:solidFill>
                  <a:srgbClr val="292934"/>
                </a:solidFill>
                <a:latin typeface="Noto Sans CJK HK"/>
                <a:cs typeface="Noto Sans CJK HK"/>
              </a:rPr>
              <a:t>。</a:t>
            </a:r>
            <a:endParaRPr sz="1600">
              <a:latin typeface="Noto Sans CJK HK"/>
              <a:cs typeface="Noto Sans CJK HK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41953" y="1995728"/>
            <a:ext cx="3165861" cy="274816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498273" y="2165522"/>
            <a:ext cx="3528638" cy="248256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138810"/>
            <a:ext cx="92519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5" dirty="0"/>
              <a:t>藻油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59679" y="990597"/>
            <a:ext cx="3643884" cy="2586233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46303" y="898042"/>
            <a:ext cx="7865109" cy="37820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marR="3362960" indent="-287020">
              <a:lnSpc>
                <a:spcPct val="150000"/>
              </a:lnSpc>
              <a:spcBef>
                <a:spcPts val="100"/>
              </a:spcBef>
              <a:buFont typeface="Wingdings"/>
              <a:buChar char=""/>
              <a:tabLst>
                <a:tab pos="299085" algn="l"/>
                <a:tab pos="344805" algn="l"/>
              </a:tabLst>
            </a:pPr>
            <a:r>
              <a:rPr sz="1600" dirty="0">
                <a:solidFill>
                  <a:srgbClr val="292934"/>
                </a:solidFill>
                <a:latin typeface="Times New Roman"/>
                <a:cs typeface="Times New Roman"/>
              </a:rPr>
              <a:t>	</a:t>
            </a:r>
            <a:r>
              <a:rPr sz="1600" b="1" spc="-20" dirty="0">
                <a:solidFill>
                  <a:srgbClr val="292934"/>
                </a:solidFill>
                <a:latin typeface="Carlito"/>
                <a:cs typeface="Carlito"/>
              </a:rPr>
              <a:t>Life’s™ OMEGA</a:t>
            </a:r>
            <a:r>
              <a:rPr sz="1600" b="1" spc="-25" dirty="0">
                <a:solidFill>
                  <a:srgbClr val="292934"/>
                </a:solidFill>
                <a:latin typeface="Noto Sans CJK HK"/>
                <a:cs typeface="Noto Sans CJK HK"/>
              </a:rPr>
              <a:t>生產設備皆通過美國 </a:t>
            </a:r>
            <a:r>
              <a:rPr sz="1600" b="1" dirty="0">
                <a:solidFill>
                  <a:srgbClr val="292934"/>
                </a:solidFill>
                <a:latin typeface="Carlito"/>
                <a:cs typeface="Carlito"/>
              </a:rPr>
              <a:t>FDA </a:t>
            </a:r>
            <a:r>
              <a:rPr sz="1600" b="1" spc="-30" dirty="0">
                <a:solidFill>
                  <a:srgbClr val="292934"/>
                </a:solidFill>
                <a:latin typeface="Noto Sans CJK HK"/>
                <a:cs typeface="Noto Sans CJK HK"/>
              </a:rPr>
              <a:t>查核，</a:t>
            </a:r>
            <a:r>
              <a:rPr sz="1600" b="1" spc="-25" dirty="0">
                <a:solidFill>
                  <a:srgbClr val="292934"/>
                </a:solidFill>
                <a:latin typeface="Noto Sans CJK HK"/>
                <a:cs typeface="Noto Sans CJK HK"/>
              </a:rPr>
              <a:t>以衛福部認可的</a:t>
            </a:r>
            <a:r>
              <a:rPr sz="1600" b="1" spc="-10" dirty="0">
                <a:solidFill>
                  <a:srgbClr val="292934"/>
                </a:solidFill>
                <a:latin typeface="Carlito"/>
                <a:cs typeface="Carlito"/>
              </a:rPr>
              <a:t>Schizochytrium</a:t>
            </a:r>
            <a:r>
              <a:rPr sz="1600" b="1" spc="75" dirty="0">
                <a:solidFill>
                  <a:srgbClr val="292934"/>
                </a:solidFill>
                <a:latin typeface="Carlito"/>
                <a:cs typeface="Carlito"/>
              </a:rPr>
              <a:t> </a:t>
            </a:r>
            <a:r>
              <a:rPr sz="1600" b="1" dirty="0">
                <a:solidFill>
                  <a:srgbClr val="292934"/>
                </a:solidFill>
                <a:latin typeface="Carlito"/>
                <a:cs typeface="Carlito"/>
              </a:rPr>
              <a:t>sp</a:t>
            </a:r>
            <a:r>
              <a:rPr sz="1600" b="1" spc="15" dirty="0">
                <a:solidFill>
                  <a:srgbClr val="292934"/>
                </a:solidFill>
                <a:latin typeface="Carlito"/>
                <a:cs typeface="Carlito"/>
              </a:rPr>
              <a:t>. </a:t>
            </a:r>
            <a:r>
              <a:rPr sz="1600" b="1" spc="-35" dirty="0">
                <a:solidFill>
                  <a:srgbClr val="292934"/>
                </a:solidFill>
                <a:latin typeface="Noto Sans CJK HK"/>
                <a:cs typeface="Noto Sans CJK HK"/>
              </a:rPr>
              <a:t>藻種獨家</a:t>
            </a:r>
            <a:endParaRPr sz="1600">
              <a:latin typeface="Noto Sans CJK HK"/>
              <a:cs typeface="Noto Sans CJK HK"/>
            </a:endParaRPr>
          </a:p>
          <a:p>
            <a:pPr marL="299085" marR="3630929">
              <a:lnSpc>
                <a:spcPct val="150000"/>
              </a:lnSpc>
            </a:pPr>
            <a:r>
              <a:rPr sz="1600" b="1" spc="-30" dirty="0">
                <a:solidFill>
                  <a:srgbClr val="292934"/>
                </a:solidFill>
                <a:latin typeface="Noto Sans CJK HK"/>
                <a:cs typeface="Noto Sans CJK HK"/>
              </a:rPr>
              <a:t>分離出特殊藻株，可產高含量的 </a:t>
            </a:r>
            <a:r>
              <a:rPr sz="1600" b="1" dirty="0">
                <a:solidFill>
                  <a:srgbClr val="292934"/>
                </a:solidFill>
                <a:latin typeface="Carlito"/>
                <a:cs typeface="Carlito"/>
              </a:rPr>
              <a:t>DHA </a:t>
            </a:r>
            <a:r>
              <a:rPr sz="1600" b="1" spc="-40" dirty="0">
                <a:solidFill>
                  <a:srgbClr val="292934"/>
                </a:solidFill>
                <a:latin typeface="Noto Sans CJK HK"/>
                <a:cs typeface="Noto Sans CJK HK"/>
              </a:rPr>
              <a:t>及一般</a:t>
            </a:r>
            <a:r>
              <a:rPr sz="1600" b="1" spc="-20" dirty="0">
                <a:solidFill>
                  <a:srgbClr val="292934"/>
                </a:solidFill>
                <a:latin typeface="Noto Sans CJK HK"/>
                <a:cs typeface="Noto Sans CJK HK"/>
              </a:rPr>
              <a:t>藻種沒有的 </a:t>
            </a:r>
            <a:r>
              <a:rPr sz="1600" b="1" spc="-35" dirty="0">
                <a:solidFill>
                  <a:srgbClr val="292934"/>
                </a:solidFill>
                <a:latin typeface="Carlito"/>
                <a:cs typeface="Carlito"/>
              </a:rPr>
              <a:t>EPA</a:t>
            </a:r>
            <a:r>
              <a:rPr sz="1600" b="1" spc="-35" dirty="0">
                <a:solidFill>
                  <a:srgbClr val="292934"/>
                </a:solidFill>
                <a:latin typeface="Noto Sans CJK HK"/>
                <a:cs typeface="Noto Sans CJK HK"/>
              </a:rPr>
              <a:t>，</a:t>
            </a:r>
            <a:r>
              <a:rPr sz="1600" b="1" spc="-35" dirty="0">
                <a:solidFill>
                  <a:srgbClr val="292934"/>
                </a:solidFill>
                <a:latin typeface="Carlito"/>
                <a:cs typeface="Carlito"/>
              </a:rPr>
              <a:t>ω-</a:t>
            </a:r>
            <a:r>
              <a:rPr sz="1600" b="1" dirty="0">
                <a:solidFill>
                  <a:srgbClr val="292934"/>
                </a:solidFill>
                <a:latin typeface="Carlito"/>
                <a:cs typeface="Carlito"/>
              </a:rPr>
              <a:t>3 </a:t>
            </a:r>
            <a:r>
              <a:rPr sz="1600" b="1" spc="-25" dirty="0">
                <a:solidFill>
                  <a:srgbClr val="292934"/>
                </a:solidFill>
                <a:latin typeface="Noto Sans CJK HK"/>
                <a:cs typeface="Noto Sans CJK HK"/>
              </a:rPr>
              <a:t>總含量大於</a:t>
            </a:r>
            <a:r>
              <a:rPr sz="1600" b="1" spc="-25" dirty="0">
                <a:solidFill>
                  <a:srgbClr val="292934"/>
                </a:solidFill>
                <a:latin typeface="Carlito"/>
                <a:cs typeface="Carlito"/>
              </a:rPr>
              <a:t>55%</a:t>
            </a:r>
            <a:r>
              <a:rPr sz="1600" b="1" spc="-35" dirty="0">
                <a:solidFill>
                  <a:srgbClr val="292934"/>
                </a:solidFill>
                <a:latin typeface="Noto Sans CJK HK"/>
                <a:cs typeface="Noto Sans CJK HK"/>
              </a:rPr>
              <a:t>，甚至</a:t>
            </a:r>
            <a:r>
              <a:rPr sz="1600" b="1" spc="-30" dirty="0">
                <a:solidFill>
                  <a:srgbClr val="292934"/>
                </a:solidFill>
                <a:latin typeface="Noto Sans CJK HK"/>
                <a:cs typeface="Noto Sans CJK HK"/>
              </a:rPr>
              <a:t>還超過市售魚油，降三酸甘油脂保健功效經</a:t>
            </a:r>
            <a:r>
              <a:rPr sz="1600" b="1" spc="-25" dirty="0">
                <a:solidFill>
                  <a:srgbClr val="292934"/>
                </a:solidFill>
                <a:latin typeface="Noto Sans CJK HK"/>
                <a:cs typeface="Noto Sans CJK HK"/>
              </a:rPr>
              <a:t>臨床實驗證實與魚油一樣好，</a:t>
            </a:r>
            <a:r>
              <a:rPr sz="1600" b="1" spc="-10" dirty="0">
                <a:solidFill>
                  <a:srgbClr val="292934"/>
                </a:solidFill>
                <a:latin typeface="Carlito"/>
                <a:cs typeface="Carlito"/>
              </a:rPr>
              <a:t>Life’s™ OMEGA</a:t>
            </a:r>
            <a:r>
              <a:rPr sz="1600" b="1" spc="35" dirty="0">
                <a:solidFill>
                  <a:srgbClr val="292934"/>
                </a:solidFill>
                <a:latin typeface="Noto Sans CJK HK"/>
                <a:cs typeface="Noto Sans CJK HK"/>
              </a:rPr>
              <a:t>同時滿足成分</a:t>
            </a:r>
            <a:r>
              <a:rPr sz="1600" b="1" dirty="0">
                <a:solidFill>
                  <a:srgbClr val="292934"/>
                </a:solidFill>
                <a:latin typeface="Carlito"/>
                <a:cs typeface="Carlito"/>
              </a:rPr>
              <a:t>( </a:t>
            </a:r>
            <a:r>
              <a:rPr sz="1600" b="1" spc="-20" dirty="0">
                <a:solidFill>
                  <a:srgbClr val="292934"/>
                </a:solidFill>
                <a:latin typeface="Carlito"/>
                <a:cs typeface="Carlito"/>
              </a:rPr>
              <a:t>DHA+EPA</a:t>
            </a:r>
            <a:r>
              <a:rPr sz="1600" b="1" spc="-15" dirty="0">
                <a:solidFill>
                  <a:srgbClr val="292934"/>
                </a:solidFill>
                <a:latin typeface="Carlito"/>
                <a:cs typeface="Carlito"/>
              </a:rPr>
              <a:t> )</a:t>
            </a:r>
            <a:r>
              <a:rPr sz="1600" b="1" spc="-30" dirty="0">
                <a:solidFill>
                  <a:srgbClr val="292934"/>
                </a:solidFill>
                <a:latin typeface="Noto Sans CJK HK"/>
                <a:cs typeface="Noto Sans CJK HK"/>
              </a:rPr>
              <a:t>、濃度、功效的三項同質性，是世界唯一正港素食魚油。</a:t>
            </a:r>
            <a:endParaRPr sz="1600">
              <a:latin typeface="Noto Sans CJK HK"/>
              <a:cs typeface="Noto Sans CJK HK"/>
            </a:endParaRPr>
          </a:p>
          <a:p>
            <a:pPr marL="299085" marR="5080" indent="-287020">
              <a:lnSpc>
                <a:spcPct val="150000"/>
              </a:lnSpc>
              <a:spcBef>
                <a:spcPts val="775"/>
              </a:spcBef>
              <a:buFont typeface="Wingdings"/>
              <a:buChar char=""/>
              <a:tabLst>
                <a:tab pos="299085" algn="l"/>
              </a:tabLst>
            </a:pPr>
            <a:r>
              <a:rPr sz="1600" b="1" spc="-20" dirty="0">
                <a:solidFill>
                  <a:srgbClr val="292934"/>
                </a:solidFill>
                <a:latin typeface="Carlito"/>
                <a:cs typeface="Carlito"/>
              </a:rPr>
              <a:t>Life’s</a:t>
            </a:r>
            <a:r>
              <a:rPr sz="1600" b="1" spc="20" dirty="0">
                <a:solidFill>
                  <a:srgbClr val="292934"/>
                </a:solidFill>
                <a:latin typeface="Carlito"/>
                <a:cs typeface="Carlito"/>
              </a:rPr>
              <a:t>™ </a:t>
            </a:r>
            <a:r>
              <a:rPr sz="1600" b="1" spc="-20" dirty="0">
                <a:solidFill>
                  <a:srgbClr val="292934"/>
                </a:solidFill>
                <a:latin typeface="Carlito"/>
                <a:cs typeface="Carlito"/>
              </a:rPr>
              <a:t>OMEGA</a:t>
            </a:r>
            <a:r>
              <a:rPr sz="1600" b="1" spc="-20" dirty="0">
                <a:solidFill>
                  <a:srgbClr val="292934"/>
                </a:solidFill>
                <a:latin typeface="Noto Sans CJK HK"/>
                <a:cs typeface="Noto Sans CJK HK"/>
              </a:rPr>
              <a:t>藻油香氣清淡、清澈透明、雜質極低，具 </a:t>
            </a:r>
            <a:r>
              <a:rPr sz="1600" b="1" dirty="0">
                <a:solidFill>
                  <a:srgbClr val="292934"/>
                </a:solidFill>
                <a:latin typeface="Carlito"/>
                <a:cs typeface="Carlito"/>
              </a:rPr>
              <a:t>Novel</a:t>
            </a:r>
            <a:r>
              <a:rPr sz="1600" b="1" spc="65" dirty="0">
                <a:solidFill>
                  <a:srgbClr val="292934"/>
                </a:solidFill>
                <a:latin typeface="Carlito"/>
                <a:cs typeface="Carlito"/>
              </a:rPr>
              <a:t> </a:t>
            </a:r>
            <a:r>
              <a:rPr sz="1600" b="1" spc="-20" dirty="0">
                <a:solidFill>
                  <a:srgbClr val="292934"/>
                </a:solidFill>
                <a:latin typeface="Carlito"/>
                <a:cs typeface="Carlito"/>
              </a:rPr>
              <a:t>Food</a:t>
            </a:r>
            <a:r>
              <a:rPr sz="1600" b="1" spc="-25" dirty="0">
                <a:solidFill>
                  <a:srgbClr val="292934"/>
                </a:solidFill>
                <a:latin typeface="Noto Sans CJK HK"/>
                <a:cs typeface="Noto Sans CJK HK"/>
              </a:rPr>
              <a:t>、</a:t>
            </a:r>
            <a:r>
              <a:rPr sz="1600" b="1" spc="-25" dirty="0">
                <a:solidFill>
                  <a:srgbClr val="292934"/>
                </a:solidFill>
                <a:latin typeface="Carlito"/>
                <a:cs typeface="Carlito"/>
              </a:rPr>
              <a:t>Kosher</a:t>
            </a:r>
            <a:r>
              <a:rPr sz="1600" b="1" spc="-25" dirty="0">
                <a:solidFill>
                  <a:srgbClr val="292934"/>
                </a:solidFill>
                <a:latin typeface="Noto Sans CJK HK"/>
                <a:cs typeface="Noto Sans CJK HK"/>
              </a:rPr>
              <a:t>、</a:t>
            </a:r>
            <a:r>
              <a:rPr sz="1600" b="1" spc="-10" dirty="0">
                <a:solidFill>
                  <a:srgbClr val="292934"/>
                </a:solidFill>
                <a:latin typeface="Carlito"/>
                <a:cs typeface="Carlito"/>
              </a:rPr>
              <a:t>Halal</a:t>
            </a:r>
            <a:r>
              <a:rPr sz="1600" b="1" spc="-50" dirty="0">
                <a:solidFill>
                  <a:srgbClr val="292934"/>
                </a:solidFill>
                <a:latin typeface="Noto Sans CJK HK"/>
                <a:cs typeface="Noto Sans CJK HK"/>
              </a:rPr>
              <a:t>、 </a:t>
            </a:r>
            <a:r>
              <a:rPr sz="1600" b="1" spc="-30" dirty="0">
                <a:solidFill>
                  <a:srgbClr val="292934"/>
                </a:solidFill>
                <a:latin typeface="Carlito"/>
                <a:cs typeface="Carlito"/>
              </a:rPr>
              <a:t>FDA</a:t>
            </a:r>
            <a:r>
              <a:rPr sz="1600" b="1" spc="-25" dirty="0">
                <a:solidFill>
                  <a:srgbClr val="292934"/>
                </a:solidFill>
                <a:latin typeface="Noto Sans CJK HK"/>
                <a:cs typeface="Noto Sans CJK HK"/>
              </a:rPr>
              <a:t>、</a:t>
            </a:r>
            <a:r>
              <a:rPr sz="1600" b="1" spc="-20" dirty="0">
                <a:solidFill>
                  <a:srgbClr val="292934"/>
                </a:solidFill>
                <a:latin typeface="Carlito"/>
                <a:cs typeface="Carlito"/>
              </a:rPr>
              <a:t>GMP</a:t>
            </a:r>
            <a:r>
              <a:rPr sz="1600" b="1" spc="-25" dirty="0">
                <a:solidFill>
                  <a:srgbClr val="292934"/>
                </a:solidFill>
                <a:latin typeface="Noto Sans CJK HK"/>
                <a:cs typeface="Noto Sans CJK HK"/>
              </a:rPr>
              <a:t>、</a:t>
            </a:r>
            <a:r>
              <a:rPr sz="1600" b="1" spc="-20" dirty="0">
                <a:solidFill>
                  <a:srgbClr val="292934"/>
                </a:solidFill>
                <a:latin typeface="Carlito"/>
                <a:cs typeface="Carlito"/>
              </a:rPr>
              <a:t>ISO</a:t>
            </a:r>
            <a:r>
              <a:rPr sz="1600" b="1" spc="-25" dirty="0">
                <a:solidFill>
                  <a:srgbClr val="292934"/>
                </a:solidFill>
                <a:latin typeface="Noto Sans CJK HK"/>
                <a:cs typeface="Noto Sans CJK HK"/>
              </a:rPr>
              <a:t>、</a:t>
            </a:r>
            <a:r>
              <a:rPr sz="1600" b="1" dirty="0">
                <a:solidFill>
                  <a:srgbClr val="292934"/>
                </a:solidFill>
                <a:latin typeface="Carlito"/>
                <a:cs typeface="Carlito"/>
              </a:rPr>
              <a:t>HACCP</a:t>
            </a:r>
            <a:r>
              <a:rPr sz="1600" b="1" spc="145" dirty="0">
                <a:solidFill>
                  <a:srgbClr val="292934"/>
                </a:solidFill>
                <a:latin typeface="Carlito"/>
                <a:cs typeface="Carlito"/>
              </a:rPr>
              <a:t> </a:t>
            </a:r>
            <a:r>
              <a:rPr sz="1600" b="1" spc="-30" dirty="0">
                <a:solidFill>
                  <a:srgbClr val="292934"/>
                </a:solidFill>
                <a:latin typeface="Noto Sans CJK HK"/>
                <a:cs typeface="Noto Sans CJK HK"/>
              </a:rPr>
              <a:t>等國際認證。</a:t>
            </a:r>
            <a:endParaRPr sz="1600">
              <a:latin typeface="Noto Sans CJK HK"/>
              <a:cs typeface="Noto Sans CJK HK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15744" y="2450414"/>
            <a:ext cx="2482160" cy="108973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35940" y="138810"/>
            <a:ext cx="22752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60" dirty="0"/>
              <a:t>紅藻萃取物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35940" y="825732"/>
            <a:ext cx="8103234" cy="383095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9085" marR="5080" indent="-287020">
              <a:lnSpc>
                <a:spcPct val="150000"/>
              </a:lnSpc>
              <a:spcBef>
                <a:spcPts val="105"/>
              </a:spcBef>
              <a:buFont typeface="Wingdings"/>
              <a:buChar char=""/>
              <a:tabLst>
                <a:tab pos="299085" algn="l"/>
              </a:tabLst>
            </a:pPr>
            <a:r>
              <a:rPr sz="1600" b="1" spc="-35" dirty="0">
                <a:solidFill>
                  <a:srgbClr val="292934"/>
                </a:solidFill>
                <a:latin typeface="Noto Sans CJK HK"/>
                <a:cs typeface="Noto Sans CJK HK"/>
              </a:rPr>
              <a:t>Astaxanthin</a:t>
            </a:r>
            <a:r>
              <a:rPr sz="1600" b="1" spc="-25" dirty="0">
                <a:solidFill>
                  <a:srgbClr val="292934"/>
                </a:solidFill>
                <a:latin typeface="Noto Sans CJK HK"/>
                <a:cs typeface="Noto Sans CJK HK"/>
              </a:rPr>
              <a:t> (蝦紅素) 為類胡蘿蔔素家族的一員，為脂溶性成份，結構中的羥基和酮基</a:t>
            </a:r>
            <a:r>
              <a:rPr sz="1600" b="1" dirty="0">
                <a:solidFill>
                  <a:srgbClr val="292934"/>
                </a:solidFill>
                <a:latin typeface="Noto Sans CJK HK"/>
                <a:cs typeface="Noto Sans CJK HK"/>
              </a:rPr>
              <a:t>構成 </a:t>
            </a:r>
            <a:r>
              <a:rPr sz="1600" b="1" spc="45" dirty="0">
                <a:solidFill>
                  <a:srgbClr val="292934"/>
                </a:solidFill>
                <a:latin typeface="Noto Sans CJK HK"/>
                <a:cs typeface="Noto Sans CJK HK"/>
              </a:rPr>
              <a:t>α</a:t>
            </a:r>
            <a:r>
              <a:rPr sz="1600" b="1" spc="-20" dirty="0">
                <a:solidFill>
                  <a:srgbClr val="292934"/>
                </a:solidFill>
                <a:latin typeface="Noto Sans CJK HK"/>
                <a:cs typeface="Noto Sans CJK HK"/>
              </a:rPr>
              <a:t>-羥基酮，能夠提供電子給自由基，或是吸引自由基的未配對電子以捕捉自由基，阻斷脂質氧化的連鎖反應，進而保護細胞膜及</a:t>
            </a:r>
            <a:r>
              <a:rPr sz="1600" b="1" spc="70" dirty="0">
                <a:solidFill>
                  <a:srgbClr val="292934"/>
                </a:solidFill>
                <a:latin typeface="Noto Sans CJK HK"/>
                <a:cs typeface="Noto Sans CJK HK"/>
              </a:rPr>
              <a:t>DNA</a:t>
            </a:r>
            <a:r>
              <a:rPr sz="1600" b="1" spc="-25" dirty="0">
                <a:solidFill>
                  <a:srgbClr val="292934"/>
                </a:solidFill>
                <a:latin typeface="Noto Sans CJK HK"/>
                <a:cs typeface="Noto Sans CJK HK"/>
              </a:rPr>
              <a:t>，因此具有很強的抗氧化力。因蝦 紅素具有超強保護力，使細胞可在極端環境下存活</a:t>
            </a:r>
            <a:r>
              <a:rPr sz="1600" b="1" dirty="0">
                <a:solidFill>
                  <a:srgbClr val="292934"/>
                </a:solidFill>
                <a:latin typeface="Noto Sans CJK HK"/>
                <a:cs typeface="Noto Sans CJK HK"/>
              </a:rPr>
              <a:t>40</a:t>
            </a:r>
            <a:r>
              <a:rPr sz="1600" b="1" spc="-20" dirty="0">
                <a:solidFill>
                  <a:srgbClr val="292934"/>
                </a:solidFill>
                <a:latin typeface="Noto Sans CJK HK"/>
                <a:cs typeface="Noto Sans CJK HK"/>
              </a:rPr>
              <a:t>年以上。</a:t>
            </a:r>
            <a:endParaRPr sz="1600">
              <a:latin typeface="Noto Sans CJK HK"/>
              <a:cs typeface="Noto Sans CJK HK"/>
            </a:endParaRPr>
          </a:p>
          <a:p>
            <a:pPr marL="299085" indent="-286385">
              <a:lnSpc>
                <a:spcPct val="100000"/>
              </a:lnSpc>
              <a:spcBef>
                <a:spcPts val="1939"/>
              </a:spcBef>
              <a:buFont typeface="Wingdings"/>
              <a:buChar char=""/>
              <a:tabLst>
                <a:tab pos="299085" algn="l"/>
              </a:tabLst>
            </a:pPr>
            <a:r>
              <a:rPr sz="1600" b="1" spc="-30" dirty="0">
                <a:solidFill>
                  <a:srgbClr val="292934"/>
                </a:solidFill>
                <a:latin typeface="Noto Sans CJK HK"/>
                <a:cs typeface="Noto Sans CJK HK"/>
              </a:rPr>
              <a:t>蝦紅素具有四個與其他抗氧化成分不同的特性：</a:t>
            </a:r>
            <a:endParaRPr sz="1600">
              <a:latin typeface="Noto Sans CJK HK"/>
              <a:cs typeface="Noto Sans CJK HK"/>
            </a:endParaRPr>
          </a:p>
          <a:p>
            <a:pPr marL="666115" lvl="1" indent="-342900">
              <a:lnSpc>
                <a:spcPct val="100000"/>
              </a:lnSpc>
              <a:spcBef>
                <a:spcPts val="2525"/>
              </a:spcBef>
              <a:buAutoNum type="arabicPeriod"/>
              <a:tabLst>
                <a:tab pos="666115" algn="l"/>
              </a:tabLst>
            </a:pPr>
            <a:r>
              <a:rPr sz="1400" b="1" spc="-20" dirty="0">
                <a:solidFill>
                  <a:srgbClr val="292934"/>
                </a:solidFill>
                <a:latin typeface="Noto Sans CJK HK"/>
                <a:cs typeface="Noto Sans CJK HK"/>
              </a:rPr>
              <a:t>蝦紅素結構能鑲嵌在細胞膜上保護細胞完整性。</a:t>
            </a:r>
            <a:endParaRPr sz="1400">
              <a:latin typeface="Noto Sans CJK HK"/>
              <a:cs typeface="Noto Sans CJK HK"/>
            </a:endParaRPr>
          </a:p>
          <a:p>
            <a:pPr marL="666115" lvl="1" indent="-342900">
              <a:lnSpc>
                <a:spcPct val="100000"/>
              </a:lnSpc>
              <a:spcBef>
                <a:spcPts val="1775"/>
              </a:spcBef>
              <a:buAutoNum type="arabicPeriod"/>
              <a:tabLst>
                <a:tab pos="666115" algn="l"/>
              </a:tabLst>
            </a:pPr>
            <a:r>
              <a:rPr sz="1400" b="1" spc="-20" dirty="0">
                <a:solidFill>
                  <a:srgbClr val="292934"/>
                </a:solidFill>
                <a:latin typeface="Noto Sans CJK HK"/>
                <a:cs typeface="Noto Sans CJK HK"/>
              </a:rPr>
              <a:t>蝦紅素結構穩定，不易變成促氧化劑，可維持協助氧化平衡。</a:t>
            </a:r>
            <a:endParaRPr sz="1400">
              <a:latin typeface="Noto Sans CJK HK"/>
              <a:cs typeface="Noto Sans CJK HK"/>
            </a:endParaRPr>
          </a:p>
          <a:p>
            <a:pPr marL="666115" lvl="1" indent="-342900">
              <a:lnSpc>
                <a:spcPct val="100000"/>
              </a:lnSpc>
              <a:spcBef>
                <a:spcPts val="1780"/>
              </a:spcBef>
              <a:buAutoNum type="arabicPeriod"/>
              <a:tabLst>
                <a:tab pos="666115" algn="l"/>
              </a:tabLst>
            </a:pPr>
            <a:r>
              <a:rPr sz="1400" b="1" spc="-20" dirty="0">
                <a:solidFill>
                  <a:srgbClr val="292934"/>
                </a:solidFill>
                <a:latin typeface="Noto Sans CJK HK"/>
                <a:cs typeface="Noto Sans CJK HK"/>
              </a:rPr>
              <a:t>通過血腦屏障、血視網膜屏障，有效提供抗氧化、抗發炎特性，進而保護大腦、眼睛。</a:t>
            </a:r>
            <a:endParaRPr sz="1400">
              <a:latin typeface="Noto Sans CJK HK"/>
              <a:cs typeface="Noto Sans CJK HK"/>
            </a:endParaRPr>
          </a:p>
          <a:p>
            <a:pPr marL="666115" lvl="1" indent="-342900">
              <a:lnSpc>
                <a:spcPct val="100000"/>
              </a:lnSpc>
              <a:spcBef>
                <a:spcPts val="1775"/>
              </a:spcBef>
              <a:buAutoNum type="arabicPeriod"/>
              <a:tabLst>
                <a:tab pos="666115" algn="l"/>
              </a:tabLst>
            </a:pPr>
            <a:r>
              <a:rPr sz="1400" b="1" spc="-20" dirty="0">
                <a:solidFill>
                  <a:srgbClr val="292934"/>
                </a:solidFill>
                <a:latin typeface="Noto Sans CJK HK"/>
                <a:cs typeface="Noto Sans CJK HK"/>
              </a:rPr>
              <a:t>豐富存在於肌肉及皮膚中，抑制肌肉的發炎與氧化，累積於皮膚防止紫外線傷害。</a:t>
            </a:r>
            <a:endParaRPr sz="1400">
              <a:latin typeface="Noto Sans CJK HK"/>
              <a:cs typeface="Noto Sans CJK HK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138810"/>
            <a:ext cx="22752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60" dirty="0"/>
              <a:t>紅藻萃取物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4480" y="1210896"/>
            <a:ext cx="6034913" cy="3861882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3383915" y="565962"/>
            <a:ext cx="2376805" cy="374650"/>
          </a:xfrm>
          <a:prstGeom prst="rect">
            <a:avLst/>
          </a:prstGeom>
          <a:solidFill>
            <a:srgbClr val="BAD94A"/>
          </a:solidFill>
          <a:ln w="28575">
            <a:solidFill>
              <a:srgbClr val="889F35"/>
            </a:solidFill>
          </a:ln>
        </p:spPr>
        <p:txBody>
          <a:bodyPr vert="horz" wrap="square" lIns="0" tIns="31114" rIns="0" bIns="0" rtlCol="0">
            <a:spAutoFit/>
          </a:bodyPr>
          <a:lstStyle/>
          <a:p>
            <a:pPr marL="169545">
              <a:lnSpc>
                <a:spcPct val="100000"/>
              </a:lnSpc>
              <a:spcBef>
                <a:spcPts val="244"/>
              </a:spcBef>
            </a:pPr>
            <a:r>
              <a:rPr sz="2000" b="1" spc="-20" dirty="0">
                <a:solidFill>
                  <a:srgbClr val="FFFFFF"/>
                </a:solidFill>
                <a:latin typeface="Noto Sans CJK HK"/>
                <a:cs typeface="Noto Sans CJK HK"/>
              </a:rPr>
              <a:t>地表最強抗氧化劑</a:t>
            </a:r>
            <a:endParaRPr sz="2000">
              <a:latin typeface="Noto Sans CJK HK"/>
              <a:cs typeface="Noto Sans CJK HK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65" dirty="0"/>
              <a:t>維生素</a:t>
            </a:r>
            <a:r>
              <a:rPr spc="-40" dirty="0">
                <a:latin typeface="Carlito"/>
                <a:cs typeface="Carlito"/>
              </a:rPr>
              <a:t>D3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6303" y="875643"/>
            <a:ext cx="4575810" cy="368490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9085" marR="5080" indent="-287020">
              <a:lnSpc>
                <a:spcPct val="150000"/>
              </a:lnSpc>
              <a:spcBef>
                <a:spcPts val="105"/>
              </a:spcBef>
              <a:buFont typeface="Wingdings"/>
              <a:buChar char=""/>
              <a:tabLst>
                <a:tab pos="299085" algn="l"/>
              </a:tabLst>
            </a:pPr>
            <a:r>
              <a:rPr sz="1600" b="1" spc="-35" dirty="0">
                <a:solidFill>
                  <a:srgbClr val="292934"/>
                </a:solidFill>
                <a:latin typeface="Noto Sans CJK HK"/>
                <a:cs typeface="Noto Sans CJK HK"/>
              </a:rPr>
              <a:t>食物中的鈣和其他的物質相結合，形成鈣鹽的</a:t>
            </a:r>
            <a:r>
              <a:rPr sz="1600" b="1" spc="500" dirty="0">
                <a:solidFill>
                  <a:srgbClr val="292934"/>
                </a:solidFill>
                <a:latin typeface="Noto Sans CJK HK"/>
                <a:cs typeface="Noto Sans CJK HK"/>
              </a:rPr>
              <a:t> </a:t>
            </a:r>
            <a:r>
              <a:rPr sz="1600" b="1" spc="-30" dirty="0">
                <a:solidFill>
                  <a:srgbClr val="292934"/>
                </a:solidFill>
                <a:latin typeface="Noto Sans CJK HK"/>
                <a:cs typeface="Noto Sans CJK HK"/>
              </a:rPr>
              <a:t>狀態，然後進入胃之後，會和胃裡面的胃酸產生離子化，最後會透過小腸進行吸收進入人體。在</a:t>
            </a:r>
            <a:r>
              <a:rPr sz="1600" b="1" spc="-35" dirty="0">
                <a:solidFill>
                  <a:srgbClr val="292934"/>
                </a:solidFill>
                <a:latin typeface="Noto Sans CJK HK"/>
                <a:cs typeface="Noto Sans CJK HK"/>
              </a:rPr>
              <a:t>吸收的過程中，若發生胃酸不足或使用抗酸劑藥</a:t>
            </a:r>
            <a:r>
              <a:rPr sz="1600" b="1" spc="-30" dirty="0">
                <a:solidFill>
                  <a:srgbClr val="292934"/>
                </a:solidFill>
                <a:latin typeface="Noto Sans CJK HK"/>
                <a:cs typeface="Noto Sans CJK HK"/>
              </a:rPr>
              <a:t>物，則會減少鈣離子化程度，抑制小腸鈣質的吸</a:t>
            </a:r>
            <a:r>
              <a:rPr sz="1600" b="1" spc="-35" dirty="0">
                <a:solidFill>
                  <a:srgbClr val="292934"/>
                </a:solidFill>
                <a:latin typeface="Noto Sans CJK HK"/>
                <a:cs typeface="Noto Sans CJK HK"/>
              </a:rPr>
              <a:t>收效果。同樣地，若同時食用含有大量的草酸或植酸的食物，也是使鈣離子變少，甚至形成不溶</a:t>
            </a:r>
            <a:r>
              <a:rPr sz="1600" b="1" spc="-30" dirty="0">
                <a:solidFill>
                  <a:srgbClr val="292934"/>
                </a:solidFill>
                <a:latin typeface="Noto Sans CJK HK"/>
                <a:cs typeface="Noto Sans CJK HK"/>
              </a:rPr>
              <a:t>解、不被吸收的草酸鈣。而維生素</a:t>
            </a:r>
            <a:endParaRPr sz="1600">
              <a:latin typeface="Noto Sans CJK HK"/>
              <a:cs typeface="Noto Sans CJK HK"/>
            </a:endParaRPr>
          </a:p>
          <a:p>
            <a:pPr marL="299085" marR="258445">
              <a:lnSpc>
                <a:spcPts val="2880"/>
              </a:lnSpc>
              <a:spcBef>
                <a:spcPts val="100"/>
              </a:spcBef>
            </a:pPr>
            <a:r>
              <a:rPr sz="1600" b="1" spc="95" dirty="0">
                <a:solidFill>
                  <a:srgbClr val="292934"/>
                </a:solidFill>
                <a:latin typeface="Noto Sans CJK HK"/>
                <a:cs typeface="Noto Sans CJK HK"/>
              </a:rPr>
              <a:t>D</a:t>
            </a:r>
            <a:r>
              <a:rPr sz="1600" b="1" spc="-30" dirty="0">
                <a:solidFill>
                  <a:srgbClr val="292934"/>
                </a:solidFill>
                <a:latin typeface="Noto Sans CJK HK"/>
                <a:cs typeface="Noto Sans CJK HK"/>
              </a:rPr>
              <a:t>在鈣質的吸收扮演相當重要的角色，是人體不可或缺的重要營養素。</a:t>
            </a:r>
            <a:endParaRPr sz="1600">
              <a:latin typeface="Noto Sans CJK HK"/>
              <a:cs typeface="Noto Sans CJK HK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20080" y="915542"/>
            <a:ext cx="2942081" cy="358673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65" dirty="0"/>
              <a:t>維生素</a:t>
            </a:r>
            <a:r>
              <a:rPr spc="-40" dirty="0">
                <a:latin typeface="Carlito"/>
                <a:cs typeface="Carlito"/>
              </a:rPr>
              <a:t>D3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0473" y="1005586"/>
            <a:ext cx="17862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49250" indent="-336550">
              <a:lnSpc>
                <a:spcPct val="100000"/>
              </a:lnSpc>
              <a:spcBef>
                <a:spcPts val="95"/>
              </a:spcBef>
              <a:buFont typeface="Wingdings"/>
              <a:buChar char=""/>
              <a:tabLst>
                <a:tab pos="349250" algn="l"/>
              </a:tabLst>
            </a:pPr>
            <a:r>
              <a:rPr sz="1600" b="1" spc="-30" dirty="0">
                <a:solidFill>
                  <a:srgbClr val="292934"/>
                </a:solidFill>
                <a:latin typeface="Noto Sans CJK HK"/>
                <a:cs typeface="Noto Sans CJK HK"/>
              </a:rPr>
              <a:t>鈣質的吸收率：</a:t>
            </a:r>
            <a:endParaRPr sz="1600">
              <a:latin typeface="Noto Sans CJK HK"/>
              <a:cs typeface="Noto Sans CJK HK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39129" y="1533166"/>
            <a:ext cx="4575175" cy="2086610"/>
            <a:chOff x="739129" y="1533166"/>
            <a:chExt cx="4575175" cy="208661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39129" y="1533166"/>
              <a:ext cx="4575066" cy="2086316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99591" y="1693290"/>
              <a:ext cx="4244721" cy="1756791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690473" y="3707079"/>
            <a:ext cx="7620634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marR="5080" indent="-287020">
              <a:lnSpc>
                <a:spcPct val="150000"/>
              </a:lnSpc>
              <a:spcBef>
                <a:spcPts val="100"/>
              </a:spcBef>
              <a:buFont typeface="Wingdings"/>
              <a:buChar char=""/>
              <a:tabLst>
                <a:tab pos="299085" algn="l"/>
              </a:tabLst>
            </a:pPr>
            <a:r>
              <a:rPr sz="1600" b="1" spc="-30" dirty="0">
                <a:solidFill>
                  <a:srgbClr val="292934"/>
                </a:solidFill>
                <a:latin typeface="Noto Sans CJK HK"/>
                <a:cs typeface="Noto Sans CJK HK"/>
              </a:rPr>
              <a:t>隨著年紀的增加，對於鈣質的吸收能力逐漸下降，因此『補鈣』除了量要足夠外，</a:t>
            </a:r>
            <a:r>
              <a:rPr sz="1600" b="1" spc="-25" dirty="0">
                <a:solidFill>
                  <a:srgbClr val="292934"/>
                </a:solidFill>
                <a:latin typeface="Noto Sans CJK HK"/>
                <a:cs typeface="Noto Sans CJK HK"/>
              </a:rPr>
              <a:t>更重要的是能否有效的吸收利用，所以補充足夠的『維生素</a:t>
            </a:r>
            <a:r>
              <a:rPr sz="1600" b="1" spc="95" dirty="0">
                <a:solidFill>
                  <a:srgbClr val="292934"/>
                </a:solidFill>
                <a:latin typeface="Noto Sans CJK HK"/>
                <a:cs typeface="Noto Sans CJK HK"/>
              </a:rPr>
              <a:t>D</a:t>
            </a:r>
            <a:r>
              <a:rPr sz="1600" b="1" spc="-30" dirty="0">
                <a:solidFill>
                  <a:srgbClr val="292934"/>
                </a:solidFill>
                <a:latin typeface="Noto Sans CJK HK"/>
                <a:cs typeface="Noto Sans CJK HK"/>
              </a:rPr>
              <a:t>』相當重要。</a:t>
            </a:r>
            <a:endParaRPr sz="1600">
              <a:latin typeface="Noto Sans CJK HK"/>
              <a:cs typeface="Noto Sans CJK HK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5364496" y="827515"/>
            <a:ext cx="2932430" cy="2860675"/>
            <a:chOff x="5364496" y="827515"/>
            <a:chExt cx="2932430" cy="2860675"/>
          </a:xfrm>
        </p:grpSpPr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364496" y="827515"/>
              <a:ext cx="2932147" cy="2860576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524880" y="987552"/>
              <a:ext cx="2602356" cy="2530602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65" dirty="0"/>
              <a:t>維生素</a:t>
            </a:r>
            <a:r>
              <a:rPr spc="-40" dirty="0">
                <a:latin typeface="Carlito"/>
                <a:cs typeface="Carlito"/>
              </a:rPr>
              <a:t>D3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55081" y="987577"/>
            <a:ext cx="7550134" cy="3586023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690473" y="1027303"/>
            <a:ext cx="152971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95"/>
              </a:spcBef>
              <a:buFont typeface="Wingdings"/>
              <a:buChar char=""/>
              <a:tabLst>
                <a:tab pos="299085" algn="l"/>
              </a:tabLst>
            </a:pPr>
            <a:r>
              <a:rPr sz="1600" b="1" spc="-30" dirty="0">
                <a:solidFill>
                  <a:srgbClr val="292934"/>
                </a:solidFill>
                <a:latin typeface="Noto Sans CJK HK"/>
                <a:cs typeface="Noto Sans CJK HK"/>
              </a:rPr>
              <a:t>功能與角色：</a:t>
            </a:r>
            <a:endParaRPr sz="1600">
              <a:latin typeface="Noto Sans CJK HK"/>
              <a:cs typeface="Noto Sans CJK HK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243</Words>
  <Application>Microsoft Office PowerPoint</Application>
  <PresentationFormat>如螢幕大小 (16:9)</PresentationFormat>
  <Paragraphs>32</Paragraphs>
  <Slides>10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6" baseType="lpstr">
      <vt:lpstr>Carlito</vt:lpstr>
      <vt:lpstr>Noto Sans CJK HK</vt:lpstr>
      <vt:lpstr>Arial Black</vt:lpstr>
      <vt:lpstr>Times New Roman</vt:lpstr>
      <vt:lpstr>Wingdings</vt:lpstr>
      <vt:lpstr>Office Theme</vt:lpstr>
      <vt:lpstr>香港商喜事來 藻芯安OMEGA3膠囊</vt:lpstr>
      <vt:lpstr>CONTENT</vt:lpstr>
      <vt:lpstr>藻油</vt:lpstr>
      <vt:lpstr>藻油</vt:lpstr>
      <vt:lpstr>紅藻萃取物</vt:lpstr>
      <vt:lpstr>紅藻萃取物</vt:lpstr>
      <vt:lpstr>維生素D3</vt:lpstr>
      <vt:lpstr>維生素D3</vt:lpstr>
      <vt:lpstr>維生素D3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香港商喜事來</dc:title>
  <dc:creator>產品開發部-林芷吟</dc:creator>
  <cp:lastModifiedBy>紹棋 洪</cp:lastModifiedBy>
  <cp:revision>1</cp:revision>
  <dcterms:created xsi:type="dcterms:W3CDTF">2024-07-12T07:28:15Z</dcterms:created>
  <dcterms:modified xsi:type="dcterms:W3CDTF">2024-07-12T07:28:36Z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2024-07-04T00:00:00Z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2024-07-12T00:00:00Z</vt:filetime>
  </property>
  <property fmtid="{D5CDD505-2E9C-101B-9397-08002B2CF9AE}" pid="5" name="Producer">
    <vt:lpwstr>3-Heights(TM) PDF Security Shell 4.8.25.2 (http://www.pdf-tools.com)</vt:lpwstr>
  </property>
</Properties>
</file>